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319" r:id="rId2"/>
    <p:sldId id="259" r:id="rId3"/>
    <p:sldId id="320" r:id="rId4"/>
    <p:sldId id="261" r:id="rId5"/>
    <p:sldId id="260" r:id="rId6"/>
    <p:sldId id="262" r:id="rId7"/>
    <p:sldId id="263" r:id="rId8"/>
    <p:sldId id="269" r:id="rId9"/>
    <p:sldId id="264" r:id="rId10"/>
    <p:sldId id="308" r:id="rId11"/>
    <p:sldId id="270" r:id="rId12"/>
    <p:sldId id="272" r:id="rId13"/>
    <p:sldId id="323" r:id="rId14"/>
    <p:sldId id="324" r:id="rId15"/>
    <p:sldId id="289" r:id="rId16"/>
    <p:sldId id="290" r:id="rId17"/>
    <p:sldId id="350" r:id="rId18"/>
    <p:sldId id="330" r:id="rId19"/>
    <p:sldId id="329" r:id="rId20"/>
    <p:sldId id="331" r:id="rId21"/>
    <p:sldId id="327" r:id="rId22"/>
    <p:sldId id="332" r:id="rId23"/>
    <p:sldId id="328" r:id="rId24"/>
    <p:sldId id="348" r:id="rId25"/>
    <p:sldId id="349" r:id="rId26"/>
    <p:sldId id="333" r:id="rId27"/>
    <p:sldId id="296" r:id="rId28"/>
    <p:sldId id="354" r:id="rId29"/>
    <p:sldId id="336" r:id="rId30"/>
    <p:sldId id="337" r:id="rId31"/>
    <p:sldId id="338" r:id="rId32"/>
    <p:sldId id="339" r:id="rId33"/>
    <p:sldId id="340" r:id="rId34"/>
    <p:sldId id="297" r:id="rId35"/>
    <p:sldId id="344" r:id="rId36"/>
    <p:sldId id="341" r:id="rId37"/>
    <p:sldId id="342" r:id="rId38"/>
    <p:sldId id="345" r:id="rId39"/>
    <p:sldId id="346" r:id="rId40"/>
    <p:sldId id="347" r:id="rId41"/>
    <p:sldId id="343" r:id="rId42"/>
    <p:sldId id="307" r:id="rId43"/>
    <p:sldId id="325" r:id="rId44"/>
    <p:sldId id="351" r:id="rId45"/>
    <p:sldId id="298" r:id="rId46"/>
    <p:sldId id="300" r:id="rId47"/>
    <p:sldId id="299" r:id="rId48"/>
    <p:sldId id="334" r:id="rId49"/>
    <p:sldId id="335" r:id="rId50"/>
    <p:sldId id="353" r:id="rId51"/>
    <p:sldId id="304" r:id="rId52"/>
    <p:sldId id="301" r:id="rId53"/>
    <p:sldId id="302" r:id="rId54"/>
    <p:sldId id="305" r:id="rId55"/>
    <p:sldId id="306" r:id="rId56"/>
    <p:sldId id="352" r:id="rId57"/>
    <p:sldId id="322" r:id="rId58"/>
    <p:sldId id="291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851AC-A940-45F3-9420-7255E0691054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B6076-5DD2-48FB-8C0C-8DF4590DFF6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42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earch.dilbert.com/search?p=R&amp;srid=S3-USCDR02&amp;lbc=dilbert&amp;w=analysis&amp;url=http://dilbert.com/strips/comic/2010-10-31/&amp;rk=1&amp;uid=229902166&amp;sid=2&amp;ts=custom&amp;rsc=AfU55SkuaFegtxZ5&amp;method=and&amp;isort=date&amp;view=list&amp;filter=type:comic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ANALÝZA A PROJEKTOVÁNÍ SYSTÉMŮ</a:t>
            </a:r>
            <a:br>
              <a:rPr lang="cs-CZ" dirty="0" smtClean="0"/>
            </a:br>
            <a:r>
              <a:rPr lang="cs-CZ" dirty="0" smtClean="0">
                <a:solidFill>
                  <a:srgbClr val="00B050"/>
                </a:solidFill>
              </a:rPr>
              <a:t>Analýza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Roman Danel</a:t>
            </a:r>
          </a:p>
          <a:p>
            <a:r>
              <a:rPr lang="cs-CZ" dirty="0" smtClean="0"/>
              <a:t>VŠB – TU Ostrava</a:t>
            </a:r>
          </a:p>
          <a:p>
            <a:r>
              <a:rPr lang="cs-CZ" sz="2600" dirty="0" smtClean="0"/>
              <a:t>HGF</a:t>
            </a:r>
          </a:p>
          <a:p>
            <a:r>
              <a:rPr lang="cs-CZ" sz="2100" dirty="0" smtClean="0"/>
              <a:t>Institut ekonomiky a systémů řízení</a:t>
            </a:r>
            <a:endParaRPr lang="cs-CZ" sz="21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6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Hrubá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CÍL:</a:t>
            </a:r>
          </a:p>
          <a:p>
            <a:r>
              <a:rPr lang="cs-CZ" dirty="0" smtClean="0"/>
              <a:t>zpracovat hrubý návrh řešení systému</a:t>
            </a:r>
          </a:p>
          <a:p>
            <a:r>
              <a:rPr lang="cs-CZ" dirty="0" smtClean="0"/>
              <a:t>posoudit proveditelnost navrženého řešení</a:t>
            </a:r>
          </a:p>
          <a:p>
            <a:r>
              <a:rPr lang="cs-CZ" dirty="0" smtClean="0"/>
              <a:t>odhadnout ekonomickou efektivnost řešení</a:t>
            </a:r>
          </a:p>
          <a:p>
            <a:r>
              <a:rPr lang="cs-CZ" dirty="0" smtClean="0"/>
              <a:t>specifikovat možná rizika navrženého řešení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Požadavek:</a:t>
            </a:r>
          </a:p>
          <a:p>
            <a:pPr lvl="0"/>
            <a:r>
              <a:rPr lang="cs-CZ" dirty="0"/>
              <a:t>proveditelný</a:t>
            </a:r>
          </a:p>
          <a:p>
            <a:pPr lvl="0"/>
            <a:r>
              <a:rPr lang="cs-CZ" dirty="0"/>
              <a:t>měřitelný</a:t>
            </a:r>
          </a:p>
          <a:p>
            <a:pPr lvl="0"/>
            <a:r>
              <a:rPr lang="cs-CZ" dirty="0"/>
              <a:t>testovatelný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63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Snažíme se především o identifikaci:</a:t>
            </a:r>
          </a:p>
          <a:p>
            <a:pPr lvl="0"/>
            <a:r>
              <a:rPr lang="cs-CZ" dirty="0" smtClean="0"/>
              <a:t>nejasných požadavků</a:t>
            </a:r>
            <a:endParaRPr lang="cs-CZ" dirty="0"/>
          </a:p>
          <a:p>
            <a:pPr lvl="0"/>
            <a:r>
              <a:rPr lang="cs-CZ" dirty="0"/>
              <a:t>nekompletních</a:t>
            </a:r>
          </a:p>
          <a:p>
            <a:pPr lvl="0"/>
            <a:r>
              <a:rPr lang="cs-CZ" dirty="0"/>
              <a:t>protikladných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99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„Na tom formuláři je asi 20 položek a je to strašně nepřehledné. Já jich vyplňuji pouze pět.“</a:t>
            </a:r>
          </a:p>
          <a:p>
            <a:r>
              <a:rPr lang="cs-CZ" dirty="0" smtClean="0"/>
              <a:t>„Kterých pět?“</a:t>
            </a:r>
          </a:p>
          <a:p>
            <a:r>
              <a:rPr lang="cs-CZ" dirty="0" smtClean="0"/>
              <a:t>„No to se takhle říci nedá. Podle potřeby. Ale požaduji, aby na tom formuláři byly vždycky jen ty položky, které potřebuji a ostatní ať tam nejsou.“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„A nemohli byste tam tu chybu, co jste odstranili, vrátit? My jsme si už na ni zvykli, že to musíme odklepávat a teď, když to odklepneme, jak jsme zvyklí, tak tím </a:t>
            </a:r>
            <a:r>
              <a:rPr lang="cs-CZ" dirty="0" err="1" smtClean="0"/>
              <a:t>entrem</a:t>
            </a:r>
            <a:r>
              <a:rPr lang="cs-CZ" dirty="0" smtClean="0"/>
              <a:t> potvrdíme něco, co jsme nechtěli!“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1200" dirty="0" smtClean="0"/>
              <a:t>Zdroj:  </a:t>
            </a:r>
            <a:r>
              <a:rPr lang="cs-CZ" sz="1200" dirty="0" err="1" smtClean="0"/>
              <a:t>Chlapek</a:t>
            </a:r>
            <a:r>
              <a:rPr lang="cs-CZ" sz="1200" dirty="0" smtClean="0"/>
              <a:t>, D.: Vývoj informačních systémů, VŠE Praha, 2005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funkčnosti</a:t>
            </a:r>
          </a:p>
          <a:p>
            <a:r>
              <a:rPr lang="cs-CZ" dirty="0" smtClean="0"/>
              <a:t>Odhad množství práce</a:t>
            </a:r>
          </a:p>
          <a:p>
            <a:r>
              <a:rPr lang="cs-CZ" dirty="0" smtClean="0"/>
              <a:t>Vyjasnění zadání</a:t>
            </a:r>
          </a:p>
          <a:p>
            <a:r>
              <a:rPr lang="cs-CZ" dirty="0" smtClean="0"/>
              <a:t>Zachycení omezení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901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Interview</a:t>
            </a:r>
          </a:p>
          <a:p>
            <a:r>
              <a:rPr lang="cs-CZ" dirty="0" smtClean="0"/>
              <a:t>Dotazník (</a:t>
            </a:r>
            <a:r>
              <a:rPr lang="cs-CZ" dirty="0" err="1" smtClean="0"/>
              <a:t>Questionaire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Open-end </a:t>
            </a:r>
            <a:r>
              <a:rPr lang="cs-CZ" dirty="0" err="1" smtClean="0"/>
              <a:t>question</a:t>
            </a:r>
            <a:endParaRPr lang="cs-CZ" dirty="0" smtClean="0"/>
          </a:p>
          <a:p>
            <a:pPr lvl="1"/>
            <a:r>
              <a:rPr lang="cs-CZ" dirty="0" err="1" smtClean="0"/>
              <a:t>Close</a:t>
            </a:r>
            <a:r>
              <a:rPr lang="cs-CZ" dirty="0" smtClean="0"/>
              <a:t>-end </a:t>
            </a:r>
            <a:r>
              <a:rPr lang="cs-CZ" dirty="0" err="1" smtClean="0"/>
              <a:t>question</a:t>
            </a:r>
            <a:endParaRPr lang="cs-CZ" dirty="0" smtClean="0"/>
          </a:p>
          <a:p>
            <a:r>
              <a:rPr lang="cs-CZ" dirty="0" smtClean="0"/>
              <a:t>Pozorování (etnografie)</a:t>
            </a:r>
          </a:p>
          <a:p>
            <a:r>
              <a:rPr lang="cs-CZ" dirty="0" smtClean="0"/>
              <a:t>Účast na poradách</a:t>
            </a:r>
          </a:p>
          <a:p>
            <a:r>
              <a:rPr lang="cs-CZ" dirty="0" smtClean="0"/>
              <a:t>Studium psaných informací</a:t>
            </a:r>
          </a:p>
          <a:p>
            <a:r>
              <a:rPr lang="cs-CZ" dirty="0" err="1" smtClean="0"/>
              <a:t>Computer-based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smtClean="0"/>
              <a:t>JAD – Joint </a:t>
            </a:r>
            <a:r>
              <a:rPr lang="cs-CZ" dirty="0" err="1" smtClean="0"/>
              <a:t>Application</a:t>
            </a:r>
            <a:r>
              <a:rPr lang="cs-CZ" dirty="0" smtClean="0"/>
              <a:t> Design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760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Definovat co nejdříve, ještě před zahájením sběru požadavků</a:t>
            </a:r>
          </a:p>
          <a:p>
            <a:r>
              <a:rPr lang="cs-CZ" dirty="0" smtClean="0"/>
              <a:t>Globální požadavky – omezené zdroje, rozhodnutí managementu</a:t>
            </a:r>
          </a:p>
          <a:p>
            <a:r>
              <a:rPr lang="cs-CZ" dirty="0" smtClean="0"/>
              <a:t>Zákony, legislativa</a:t>
            </a:r>
          </a:p>
          <a:p>
            <a:r>
              <a:rPr lang="cs-CZ" dirty="0" smtClean="0"/>
              <a:t>Příklad</a:t>
            </a:r>
          </a:p>
          <a:p>
            <a:pPr lvl="1"/>
            <a:r>
              <a:rPr lang="cs-CZ" dirty="0" smtClean="0"/>
              <a:t>„uživatel může být pouze majitel účtu“</a:t>
            </a:r>
          </a:p>
          <a:p>
            <a:pPr lvl="1"/>
            <a:r>
              <a:rPr lang="cs-CZ" dirty="0" smtClean="0"/>
              <a:t>„aplikace musí běžet na Linuxu“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Studium podkladů</a:t>
            </a:r>
          </a:p>
          <a:p>
            <a:r>
              <a:rPr lang="cs-CZ" dirty="0" smtClean="0"/>
              <a:t>Stanovení cílů interview</a:t>
            </a:r>
          </a:p>
          <a:p>
            <a:r>
              <a:rPr lang="cs-CZ" dirty="0" smtClean="0"/>
              <a:t>Výběr vhodných osob</a:t>
            </a:r>
          </a:p>
          <a:p>
            <a:r>
              <a:rPr lang="cs-CZ" dirty="0" smtClean="0"/>
              <a:t>Příprava na dotazované</a:t>
            </a:r>
          </a:p>
          <a:p>
            <a:r>
              <a:rPr lang="cs-CZ" dirty="0" smtClean="0"/>
              <a:t>Rozhodnutí o struktuře a typu otázek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</a:p>
          <a:p>
            <a:r>
              <a:rPr lang="cs-CZ" dirty="0" smtClean="0"/>
              <a:t>Můžete uvést příklad?</a:t>
            </a:r>
          </a:p>
          <a:p>
            <a:r>
              <a:rPr lang="cs-CZ" dirty="0" smtClean="0"/>
              <a:t>Vysvětlete prosím, co tímto pojmem myslíte…</a:t>
            </a:r>
          </a:p>
          <a:p>
            <a:r>
              <a:rPr lang="cs-CZ" dirty="0" smtClean="0"/>
              <a:t>Co se stane, když…?</a:t>
            </a:r>
          </a:p>
          <a:p>
            <a:r>
              <a:rPr lang="cs-CZ" dirty="0" smtClean="0"/>
              <a:t>Potřeboval jste někdy….?</a:t>
            </a:r>
          </a:p>
          <a:p>
            <a:endParaRPr lang="cs-CZ" dirty="0" smtClean="0"/>
          </a:p>
          <a:p>
            <a:r>
              <a:rPr lang="cs-CZ" dirty="0" smtClean="0"/>
              <a:t>Pozor na </a:t>
            </a:r>
            <a:r>
              <a:rPr lang="cs-CZ" dirty="0" err="1" smtClean="0"/>
              <a:t>návodné</a:t>
            </a:r>
            <a:r>
              <a:rPr lang="cs-CZ" dirty="0" smtClean="0"/>
              <a:t> otázky!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metoda založená na </a:t>
            </a:r>
            <a:r>
              <a:rPr lang="cs-CZ" b="1" dirty="0" smtClean="0"/>
              <a:t>dekompozici celku na elementární části</a:t>
            </a:r>
          </a:p>
          <a:p>
            <a:r>
              <a:rPr lang="cs-CZ" dirty="0" smtClean="0"/>
              <a:t>Cílem analýzy je identifikovat podstatné a nutné vlastnosti elementárních částí celku, poznat jejich podstatu a zákonitosti</a:t>
            </a:r>
          </a:p>
          <a:p>
            <a:r>
              <a:rPr lang="cs-CZ" dirty="0" smtClean="0"/>
              <a:t>Opačný postup - </a:t>
            </a:r>
            <a:r>
              <a:rPr lang="cs-CZ" b="1" dirty="0" smtClean="0"/>
              <a:t>syntéza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Interview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 provedením</a:t>
            </a:r>
          </a:p>
          <a:p>
            <a:pPr lvl="1"/>
            <a:r>
              <a:rPr lang="cs-CZ" dirty="0" smtClean="0"/>
              <a:t>Potvrzení času a místa, kontrola podkladů</a:t>
            </a:r>
          </a:p>
          <a:p>
            <a:pPr lvl="1"/>
            <a:r>
              <a:rPr lang="cs-CZ" dirty="0" smtClean="0"/>
              <a:t>Včasnost</a:t>
            </a:r>
          </a:p>
          <a:p>
            <a:r>
              <a:rPr lang="cs-CZ" dirty="0" smtClean="0"/>
              <a:t>Provedení</a:t>
            </a:r>
          </a:p>
          <a:p>
            <a:pPr lvl="1"/>
            <a:r>
              <a:rPr lang="cs-CZ" dirty="0" smtClean="0"/>
              <a:t>Přivítání, domluva na cíli a účelu</a:t>
            </a:r>
          </a:p>
          <a:p>
            <a:pPr lvl="1"/>
            <a:r>
              <a:rPr lang="cs-CZ" dirty="0" smtClean="0"/>
              <a:t>Domluva na formě záznamu</a:t>
            </a:r>
          </a:p>
          <a:p>
            <a:pPr lvl="1"/>
            <a:r>
              <a:rPr lang="cs-CZ" dirty="0" smtClean="0"/>
              <a:t>Sumarizace vlastními slovy</a:t>
            </a:r>
          </a:p>
          <a:p>
            <a:r>
              <a:rPr lang="cs-CZ" dirty="0" smtClean="0"/>
              <a:t>Konec – sumarizace, jaké další kroky…</a:t>
            </a:r>
          </a:p>
          <a:p>
            <a:r>
              <a:rPr lang="cs-CZ" dirty="0" smtClean="0"/>
              <a:t>Zápis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„Jazyk“ respondenta</a:t>
            </a:r>
          </a:p>
          <a:p>
            <a:r>
              <a:rPr lang="cs-CZ" dirty="0" smtClean="0"/>
              <a:t>Konkrétní výrazy</a:t>
            </a:r>
          </a:p>
          <a:p>
            <a:r>
              <a:rPr lang="cs-CZ" dirty="0" smtClean="0"/>
              <a:t>Krátké otázky</a:t>
            </a:r>
          </a:p>
          <a:p>
            <a:r>
              <a:rPr lang="cs-CZ" dirty="0" smtClean="0"/>
              <a:t>Nepředpokládat moc znalostí</a:t>
            </a:r>
          </a:p>
          <a:p>
            <a:r>
              <a:rPr lang="cs-CZ" dirty="0" smtClean="0"/>
              <a:t>Technická přesnost otázek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Open-</a:t>
            </a:r>
            <a:r>
              <a:rPr lang="cs-CZ" b="1" dirty="0" err="1" smtClean="0"/>
              <a:t>end</a:t>
            </a:r>
            <a:r>
              <a:rPr lang="cs-CZ" b="1" dirty="0" smtClean="0"/>
              <a:t> </a:t>
            </a:r>
            <a:r>
              <a:rPr lang="cs-CZ" dirty="0" smtClean="0"/>
              <a:t>– chceme-li zjistit názory nebo není možné předem odhadnout odpovědi</a:t>
            </a:r>
          </a:p>
          <a:p>
            <a:r>
              <a:rPr lang="cs-CZ" b="1" dirty="0" err="1" smtClean="0"/>
              <a:t>Close</a:t>
            </a:r>
            <a:r>
              <a:rPr lang="cs-CZ" b="1" dirty="0" smtClean="0"/>
              <a:t>-</a:t>
            </a:r>
            <a:r>
              <a:rPr lang="cs-CZ" b="1" dirty="0" err="1" smtClean="0"/>
              <a:t>end</a:t>
            </a:r>
            <a:r>
              <a:rPr lang="cs-CZ" dirty="0" smtClean="0"/>
              <a:t> – vyjmenovat odpovědi, vhodné pro vyhodnocení velkého množství respondentů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Nominální – konkrétní položky</a:t>
            </a:r>
          </a:p>
          <a:p>
            <a:r>
              <a:rPr lang="cs-CZ" dirty="0" smtClean="0"/>
              <a:t>Ordinální </a:t>
            </a:r>
          </a:p>
          <a:p>
            <a:pPr lvl="1"/>
            <a:r>
              <a:rPr lang="cs-CZ" dirty="0" smtClean="0"/>
              <a:t>např. pomalý – rychlý – velmi rychlý) </a:t>
            </a:r>
          </a:p>
          <a:p>
            <a:r>
              <a:rPr lang="cs-CZ" dirty="0" smtClean="0"/>
              <a:t>Interval</a:t>
            </a:r>
          </a:p>
          <a:p>
            <a:r>
              <a:rPr lang="cs-CZ" dirty="0" smtClean="0"/>
              <a:t>Výčet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Výhody – odhalení implicitních systémových požadavků, které odrážejí skutečný způsob práce</a:t>
            </a:r>
          </a:p>
          <a:p>
            <a:r>
              <a:rPr lang="cs-CZ" dirty="0" smtClean="0"/>
              <a:t>Nevýhody – zkreslení:</a:t>
            </a:r>
          </a:p>
          <a:p>
            <a:pPr lvl="1"/>
            <a:r>
              <a:rPr lang="cs-CZ" dirty="0" smtClean="0"/>
              <a:t>Pracovníci ví, že jsou sledováni a přesně dodržují postupy</a:t>
            </a:r>
          </a:p>
          <a:p>
            <a:pPr lvl="1"/>
            <a:r>
              <a:rPr lang="cs-CZ" dirty="0" smtClean="0"/>
              <a:t>Pracovníci ví, že jsou sledováni a dělají chyby 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odvozené ze způsobu, jak lidé skutečně pracují</a:t>
            </a:r>
          </a:p>
          <a:p>
            <a:r>
              <a:rPr lang="cs-CZ" dirty="0" smtClean="0"/>
              <a:t>Požadavky odvozené od spolupráce a povědomí o aktivitách jiných osob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aktivně zapojit uživatele do procesu analýzy</a:t>
            </a:r>
          </a:p>
          <a:p>
            <a:r>
              <a:rPr lang="cs-CZ" dirty="0" smtClean="0"/>
              <a:t>Série organizovaných pracovních schůzek, kterých se účastní zástupci uživatelů, zástupci vedení firmy, IT specialisté a </a:t>
            </a:r>
            <a:r>
              <a:rPr lang="cs-CZ" dirty="0" err="1" smtClean="0"/>
              <a:t>facilitátor</a:t>
            </a:r>
            <a:endParaRPr lang="cs-CZ" dirty="0" smtClean="0"/>
          </a:p>
          <a:p>
            <a:r>
              <a:rPr lang="cs-CZ" dirty="0" smtClean="0"/>
              <a:t>IBM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err="1" smtClean="0"/>
              <a:t>Functional</a:t>
            </a:r>
            <a:r>
              <a:rPr lang="cs-CZ" dirty="0" smtClean="0"/>
              <a:t> – „funkční“ – požadavky na funkcionalitu, to co systém musí dělat</a:t>
            </a:r>
          </a:p>
          <a:p>
            <a:r>
              <a:rPr lang="cs-CZ" b="1" dirty="0" smtClean="0"/>
              <a:t>Non-</a:t>
            </a:r>
            <a:r>
              <a:rPr lang="cs-CZ" b="1" dirty="0" err="1" smtClean="0"/>
              <a:t>functional</a:t>
            </a:r>
            <a:r>
              <a:rPr lang="cs-CZ" dirty="0" smtClean="0"/>
              <a:t> – „nefunkční“, „nefunkcionální“, „</a:t>
            </a:r>
            <a:r>
              <a:rPr lang="cs-CZ" dirty="0" err="1" smtClean="0"/>
              <a:t>mimofunkční</a:t>
            </a:r>
            <a:r>
              <a:rPr lang="cs-CZ" dirty="0" smtClean="0"/>
              <a:t>“ – omezení, systémové požadavky, legislativní, dodání, přenositelnost, rychlost odezvy…</a:t>
            </a:r>
          </a:p>
          <a:p>
            <a:pPr lvl="1"/>
            <a:r>
              <a:rPr lang="cs-CZ" dirty="0" smtClean="0"/>
              <a:t>Kritické pro úspěšnost produktu</a:t>
            </a:r>
          </a:p>
          <a:p>
            <a:pPr lvl="1"/>
            <a:r>
              <a:rPr lang="cs-CZ" dirty="0" smtClean="0"/>
              <a:t>Zvyšují hodnotu produktu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Zúčastněná osoba - </a:t>
            </a:r>
            <a:r>
              <a:rPr lang="cs-CZ" sz="4200" b="1" dirty="0" err="1" smtClean="0">
                <a:solidFill>
                  <a:srgbClr val="0070C0"/>
                </a:solidFill>
              </a:rPr>
              <a:t>stakeholder</a:t>
            </a:r>
            <a:endParaRPr lang="cs-CZ" sz="4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specifikace -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Obsahuje kvantifikátory </a:t>
            </a:r>
            <a:r>
              <a:rPr lang="cs-CZ" dirty="0" smtClean="0">
                <a:solidFill>
                  <a:srgbClr val="0070C0"/>
                </a:solidFill>
              </a:rPr>
              <a:t>vždy, nikdy, každý, žádný, všichni… </a:t>
            </a:r>
          </a:p>
          <a:p>
            <a:r>
              <a:rPr lang="cs-CZ" dirty="0" smtClean="0"/>
              <a:t>Snaha někam dotlačit – </a:t>
            </a:r>
            <a:r>
              <a:rPr lang="cs-CZ" dirty="0" smtClean="0">
                <a:solidFill>
                  <a:srgbClr val="0070C0"/>
                </a:solidFill>
              </a:rPr>
              <a:t>je nabíledni, určitě, evidentně</a:t>
            </a:r>
            <a:r>
              <a:rPr lang="cs-CZ" dirty="0" smtClean="0"/>
              <a:t>… </a:t>
            </a:r>
          </a:p>
          <a:p>
            <a:r>
              <a:rPr lang="pl-PL" dirty="0" smtClean="0"/>
              <a:t>Seznam není úplný – </a:t>
            </a:r>
            <a:r>
              <a:rPr lang="pl-PL" dirty="0" smtClean="0">
                <a:solidFill>
                  <a:srgbClr val="0070C0"/>
                </a:solidFill>
              </a:rPr>
              <a:t>a tak dále, například</a:t>
            </a:r>
            <a:r>
              <a:rPr lang="pl-PL" dirty="0" smtClean="0"/>
              <a:t>… </a:t>
            </a:r>
          </a:p>
          <a:p>
            <a:r>
              <a:rPr lang="cs-CZ" dirty="0" smtClean="0"/>
              <a:t>Vágní specifikace – </a:t>
            </a:r>
            <a:r>
              <a:rPr lang="cs-CZ" dirty="0" smtClean="0">
                <a:solidFill>
                  <a:srgbClr val="0070C0"/>
                </a:solidFill>
              </a:rPr>
              <a:t>někdy, něco, obvykle, zpravidla, většinou… </a:t>
            </a:r>
          </a:p>
          <a:p>
            <a:r>
              <a:rPr lang="cs-CZ" dirty="0" smtClean="0"/>
              <a:t>Nejednoznačné kvantifikátory - </a:t>
            </a:r>
            <a:r>
              <a:rPr lang="cs-CZ" dirty="0" smtClean="0">
                <a:solidFill>
                  <a:srgbClr val="0070C0"/>
                </a:solidFill>
              </a:rPr>
              <a:t>dobrý, laciný, malý, stabilní 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rozhodování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specifikace</a:t>
            </a:r>
            <a:r>
              <a:rPr lang="en-US" dirty="0" smtClean="0"/>
              <a:t> else </a:t>
            </a:r>
            <a:r>
              <a:rPr lang="en-US" dirty="0" err="1" smtClean="0"/>
              <a:t>větve</a:t>
            </a:r>
            <a:r>
              <a:rPr lang="en-US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Mimofunkční</a:t>
            </a:r>
            <a:r>
              <a:rPr lang="cs-CZ" dirty="0" smtClean="0"/>
              <a:t>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Produktové</a:t>
            </a:r>
          </a:p>
          <a:p>
            <a:r>
              <a:rPr lang="cs-CZ" dirty="0" smtClean="0"/>
              <a:t>Organizační</a:t>
            </a:r>
          </a:p>
          <a:p>
            <a:r>
              <a:rPr lang="cs-CZ" dirty="0" smtClean="0"/>
              <a:t>Externí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October 31, 2010">
            <a:hlinkClick r:id="rId2" tooltip="October 31, 2010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03692"/>
            <a:ext cx="8150360" cy="365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605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produktové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použitelnost</a:t>
            </a:r>
          </a:p>
          <a:p>
            <a:r>
              <a:rPr lang="cs-CZ" dirty="0" smtClean="0"/>
              <a:t>Požadavky na efektivitu</a:t>
            </a:r>
          </a:p>
          <a:p>
            <a:r>
              <a:rPr lang="cs-CZ" dirty="0" smtClean="0"/>
              <a:t>Požadavky na spolehlivost</a:t>
            </a:r>
          </a:p>
          <a:p>
            <a:r>
              <a:rPr lang="cs-CZ" dirty="0" smtClean="0"/>
              <a:t>Požadavky na </a:t>
            </a:r>
            <a:r>
              <a:rPr lang="cs-CZ" dirty="0" smtClean="0"/>
              <a:t>zabezpečení</a:t>
            </a:r>
          </a:p>
          <a:p>
            <a:r>
              <a:rPr lang="cs-CZ" dirty="0" smtClean="0"/>
              <a:t>Požadavky na dodání</a:t>
            </a:r>
          </a:p>
          <a:p>
            <a:r>
              <a:rPr lang="cs-CZ" dirty="0"/>
              <a:t>Změnové řízení? – jak bude probíhat…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Externí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Etické</a:t>
            </a:r>
          </a:p>
          <a:p>
            <a:r>
              <a:rPr lang="cs-CZ" dirty="0" smtClean="0"/>
              <a:t>Regulatorní (ČBU, centrální banka…)</a:t>
            </a:r>
          </a:p>
          <a:p>
            <a:r>
              <a:rPr lang="cs-CZ" dirty="0" smtClean="0"/>
              <a:t>Zákonné požadavky</a:t>
            </a:r>
          </a:p>
          <a:p>
            <a:pPr lvl="1"/>
            <a:r>
              <a:rPr lang="cs-CZ" dirty="0" smtClean="0"/>
              <a:t>Účetní</a:t>
            </a:r>
          </a:p>
          <a:p>
            <a:pPr lvl="1"/>
            <a:r>
              <a:rPr lang="cs-CZ" dirty="0" smtClean="0"/>
              <a:t>Bezpečnostní, …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Metriky pro specifikaci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Spolehlivost</a:t>
            </a:r>
          </a:p>
          <a:p>
            <a:pPr lvl="1"/>
            <a:r>
              <a:rPr lang="cs-CZ" dirty="0" smtClean="0"/>
              <a:t>Průměrná doba mezi chybami</a:t>
            </a:r>
          </a:p>
          <a:p>
            <a:pPr lvl="1"/>
            <a:r>
              <a:rPr lang="cs-CZ" dirty="0" smtClean="0"/>
              <a:t>Pravděpodobnost nedostupnosti</a:t>
            </a:r>
          </a:p>
          <a:p>
            <a:pPr lvl="1"/>
            <a:r>
              <a:rPr lang="cs-CZ" dirty="0" smtClean="0"/>
              <a:t>Frekvence výskytu chyb</a:t>
            </a:r>
          </a:p>
          <a:p>
            <a:pPr lvl="1"/>
            <a:r>
              <a:rPr lang="cs-CZ" dirty="0" smtClean="0"/>
              <a:t>Doba dostupnosti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Metriky pro specifikaci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Robustnost:</a:t>
            </a:r>
          </a:p>
          <a:p>
            <a:pPr lvl="1"/>
            <a:r>
              <a:rPr lang="cs-CZ" dirty="0" smtClean="0"/>
              <a:t>Čas restartu po chybě</a:t>
            </a:r>
          </a:p>
          <a:p>
            <a:pPr lvl="1"/>
            <a:r>
              <a:rPr lang="cs-CZ" dirty="0" smtClean="0"/>
              <a:t>Procento událostí způsobujících chybu</a:t>
            </a:r>
          </a:p>
          <a:p>
            <a:pPr lvl="1"/>
            <a:r>
              <a:rPr lang="cs-CZ" dirty="0" smtClean="0"/>
              <a:t>Pravděpodobnost poškození dat při chybě</a:t>
            </a:r>
          </a:p>
          <a:p>
            <a:r>
              <a:rPr lang="cs-CZ" dirty="0" smtClean="0"/>
              <a:t>Snadné použití</a:t>
            </a:r>
          </a:p>
          <a:p>
            <a:pPr lvl="1"/>
            <a:r>
              <a:rPr lang="cs-CZ" dirty="0" smtClean="0"/>
              <a:t>Doba školení</a:t>
            </a:r>
          </a:p>
          <a:p>
            <a:pPr lvl="1"/>
            <a:r>
              <a:rPr lang="cs-CZ" dirty="0" smtClean="0"/>
              <a:t>Počet obrazovek nápovědy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analýzy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Nejasná </a:t>
            </a:r>
            <a:r>
              <a:rPr lang="cs-CZ" dirty="0" smtClean="0"/>
              <a:t>představa </a:t>
            </a:r>
            <a:endParaRPr lang="cs-CZ" dirty="0" smtClean="0"/>
          </a:p>
          <a:p>
            <a:r>
              <a:rPr lang="cs-CZ" dirty="0" smtClean="0"/>
              <a:t>Neschopnost formulovat</a:t>
            </a:r>
          </a:p>
          <a:p>
            <a:r>
              <a:rPr lang="cs-CZ" dirty="0" smtClean="0"/>
              <a:t>Neochota spolupracovat</a:t>
            </a:r>
          </a:p>
          <a:p>
            <a:r>
              <a:rPr lang="cs-CZ" dirty="0" smtClean="0"/>
              <a:t>Protichůdné požadavky různých uživatelů</a:t>
            </a:r>
          </a:p>
          <a:p>
            <a:r>
              <a:rPr lang="cs-CZ" dirty="0" smtClean="0"/>
              <a:t>Různé „jazyky“</a:t>
            </a:r>
          </a:p>
          <a:p>
            <a:r>
              <a:rPr lang="cs-CZ" dirty="0" smtClean="0"/>
              <a:t>Měnící se požadavky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analýzy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zainteresované osoby mají odlišný pohled na význam a prioritu požadavků (mohou být i v rozporu)</a:t>
            </a:r>
          </a:p>
          <a:p>
            <a:r>
              <a:rPr lang="cs-CZ" dirty="0" smtClean="0"/>
              <a:t>Nevědí, co je realizovatelné – nerealistické požadavky</a:t>
            </a:r>
          </a:p>
          <a:p>
            <a:r>
              <a:rPr lang="cs-CZ" dirty="0" smtClean="0"/>
              <a:t>Ekonomické prostředí je dynamické – požadavky se mohou měnit v průběhu analýzy – není to chyba!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zápisu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Věty přirozeného jazyka</a:t>
            </a:r>
          </a:p>
          <a:p>
            <a:r>
              <a:rPr lang="cs-CZ" dirty="0" smtClean="0"/>
              <a:t>Strukturovaný přirozený jazyk (šablona)</a:t>
            </a:r>
          </a:p>
          <a:p>
            <a:r>
              <a:rPr lang="cs-CZ" dirty="0" smtClean="0"/>
              <a:t>Jazyky popisu návrhu – jazyk podobný programovacímu jazyku</a:t>
            </a:r>
          </a:p>
          <a:p>
            <a:r>
              <a:rPr lang="cs-CZ" dirty="0" smtClean="0"/>
              <a:t>Grafické znázornění – UML – Use Case, sekvenční diagramy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Zápis požadavků v přirozeném jazyce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Rozlišení povinných a nepovinných požadavků</a:t>
            </a:r>
          </a:p>
          <a:p>
            <a:r>
              <a:rPr lang="cs-CZ" dirty="0" smtClean="0"/>
              <a:t>Zvýraznění klíčových slov</a:t>
            </a:r>
          </a:p>
          <a:p>
            <a:r>
              <a:rPr lang="cs-CZ" dirty="0" smtClean="0"/>
              <a:t>Nepoužívat technický jazyk, zkratky, akronymy</a:t>
            </a:r>
          </a:p>
          <a:p>
            <a:r>
              <a:rPr lang="cs-CZ" dirty="0" smtClean="0"/>
              <a:t>Pokud je to možné, zaznamenat důvod požadavku (proč se požadavek do dokumentu dostal)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Scénáře interakce se softwarovým systémem – doplnění obecného popisu požadavků</a:t>
            </a:r>
          </a:p>
          <a:p>
            <a:r>
              <a:rPr lang="cs-CZ" dirty="0" smtClean="0"/>
              <a:t>Výhodné pro komunikaci s uživateli – srozumitelnost</a:t>
            </a:r>
          </a:p>
          <a:p>
            <a:r>
              <a:rPr lang="cs-CZ" dirty="0" smtClean="0"/>
              <a:t>Textová podoba, diagram, </a:t>
            </a:r>
            <a:r>
              <a:rPr lang="cs-CZ" dirty="0" err="1" smtClean="0"/>
              <a:t>screenshoty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Scénáře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toho, co systém a uživatelé očekávají na začátku scénáře</a:t>
            </a:r>
          </a:p>
          <a:p>
            <a:r>
              <a:rPr lang="cs-CZ" dirty="0" smtClean="0"/>
              <a:t>Popis normálního toku událostí</a:t>
            </a:r>
          </a:p>
          <a:p>
            <a:r>
              <a:rPr lang="cs-CZ" dirty="0" smtClean="0"/>
              <a:t>Popis možných problémů a způsobu jejich zvládnutí</a:t>
            </a:r>
          </a:p>
          <a:p>
            <a:r>
              <a:rPr lang="cs-CZ" dirty="0" smtClean="0"/>
              <a:t>Informace o aktivitách, které mohou probíhat paralelně</a:t>
            </a:r>
          </a:p>
          <a:p>
            <a:r>
              <a:rPr lang="cs-CZ" dirty="0" smtClean="0"/>
              <a:t>Popis stavu systému při dokončení scénáře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Získat znalosti o systému</a:t>
            </a:r>
          </a:p>
          <a:p>
            <a:pPr lvl="0"/>
            <a:r>
              <a:rPr lang="cs-CZ" dirty="0" smtClean="0"/>
              <a:t>Zjistit nedostatky a slabá místa</a:t>
            </a:r>
          </a:p>
          <a:p>
            <a:pPr lvl="0"/>
            <a:r>
              <a:rPr lang="cs-CZ" dirty="0" smtClean="0"/>
              <a:t>Uvědomit si potřebné změny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Případy použití (Use Case)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1993 – metoda „</a:t>
            </a:r>
            <a:r>
              <a:rPr lang="cs-CZ" dirty="0" err="1" smtClean="0"/>
              <a:t>Objectory</a:t>
            </a:r>
            <a:r>
              <a:rPr lang="cs-CZ" dirty="0" smtClean="0"/>
              <a:t>“ (Robinson)</a:t>
            </a:r>
          </a:p>
          <a:p>
            <a:r>
              <a:rPr lang="cs-CZ" dirty="0" smtClean="0"/>
              <a:t>Základní diagram jazyka UML</a:t>
            </a:r>
          </a:p>
          <a:p>
            <a:r>
              <a:rPr lang="cs-CZ" dirty="0" smtClean="0"/>
              <a:t>Identifikuje aktéry (člověk, systém) </a:t>
            </a:r>
          </a:p>
          <a:p>
            <a:r>
              <a:rPr lang="cs-CZ" dirty="0" smtClean="0"/>
              <a:t>Popis interakce (pojmenovaná elipsa) se systémem</a:t>
            </a:r>
          </a:p>
          <a:p>
            <a:r>
              <a:rPr lang="cs-CZ" dirty="0" smtClean="0"/>
              <a:t>Aktéry a interakce propojují čáry (volitelně se šipkami – kdo interakci inicializuje)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Strukturovaná specifikace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požadavků pomocí šablon</a:t>
            </a:r>
          </a:p>
          <a:p>
            <a:r>
              <a:rPr lang="cs-CZ" dirty="0" smtClean="0"/>
              <a:t>Omezuje volnost při specifikaci</a:t>
            </a:r>
          </a:p>
          <a:p>
            <a:r>
              <a:rPr lang="cs-CZ" dirty="0" smtClean="0"/>
              <a:t>Např. „karty požadavků“ – důvod, závislost, zdroj, vstupy, výstupy, cíl, podmínky…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Validace a verifikace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Revize (inspekce) </a:t>
            </a:r>
            <a:r>
              <a:rPr lang="cs-CZ" b="1" dirty="0" smtClean="0"/>
              <a:t>požadavků</a:t>
            </a:r>
          </a:p>
          <a:p>
            <a:pPr lvl="1"/>
            <a:r>
              <a:rPr lang="cs-CZ" dirty="0" smtClean="0"/>
              <a:t>Hledání chyb, anomálií a nekonzistencí</a:t>
            </a:r>
          </a:p>
          <a:p>
            <a:r>
              <a:rPr lang="cs-CZ" b="1" dirty="0" smtClean="0"/>
              <a:t>Validace</a:t>
            </a:r>
          </a:p>
          <a:p>
            <a:pPr lvl="1"/>
            <a:r>
              <a:rPr lang="cs-CZ" dirty="0" smtClean="0"/>
              <a:t>Odpovídá produkt reálným </a:t>
            </a:r>
            <a:r>
              <a:rPr lang="cs-CZ" dirty="0" smtClean="0"/>
              <a:t>požadavkům uživatele?</a:t>
            </a:r>
            <a:endParaRPr lang="cs-CZ" dirty="0" smtClean="0"/>
          </a:p>
          <a:p>
            <a:pPr lvl="1"/>
            <a:r>
              <a:rPr lang="cs-CZ" dirty="0" smtClean="0"/>
              <a:t>Definují systém, který zákazník požaduje?</a:t>
            </a:r>
          </a:p>
          <a:p>
            <a:pPr lvl="1"/>
            <a:r>
              <a:rPr lang="cs-CZ" dirty="0" smtClean="0"/>
              <a:t>Revize, </a:t>
            </a:r>
            <a:r>
              <a:rPr lang="cs-CZ" dirty="0" err="1" smtClean="0"/>
              <a:t>prototypování</a:t>
            </a:r>
            <a:r>
              <a:rPr lang="cs-CZ" dirty="0" smtClean="0"/>
              <a:t>, testovací případy…</a:t>
            </a:r>
          </a:p>
          <a:p>
            <a:r>
              <a:rPr lang="cs-CZ" b="1" dirty="0" smtClean="0"/>
              <a:t>Verifikace</a:t>
            </a:r>
          </a:p>
          <a:p>
            <a:pPr lvl="1"/>
            <a:r>
              <a:rPr lang="cs-CZ" dirty="0" smtClean="0"/>
              <a:t>Odpovídá produkt výchozí specifikaci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Software funguje, tak jak bylo navrhnuto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Doplňují požadavky na užití systému, na přístupová práva nebo na UI</a:t>
            </a:r>
          </a:p>
          <a:p>
            <a:r>
              <a:rPr lang="cs-CZ" dirty="0" smtClean="0"/>
              <a:t>Odrážejí firemní politiku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požadavků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Trvalé a přechodné požadavky</a:t>
            </a:r>
          </a:p>
          <a:p>
            <a:r>
              <a:rPr lang="cs-CZ" dirty="0" smtClean="0"/>
              <a:t>Nové požadavky a požadavky na změny</a:t>
            </a:r>
          </a:p>
          <a:p>
            <a:pPr lvl="1"/>
            <a:r>
              <a:rPr lang="cs-CZ" dirty="0" smtClean="0"/>
              <a:t>Podnikové a technické prostředí se mění</a:t>
            </a:r>
          </a:p>
          <a:p>
            <a:pPr lvl="1"/>
            <a:r>
              <a:rPr lang="cs-CZ" dirty="0" smtClean="0"/>
              <a:t>Rozpor mezi požadavky investora a uživatele</a:t>
            </a:r>
          </a:p>
          <a:p>
            <a:pPr lvl="1"/>
            <a:r>
              <a:rPr lang="cs-CZ" dirty="0" smtClean="0"/>
              <a:t>Jaký je dopad změn jednotlivých požadavků na systém?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Popis cíle systému</a:t>
            </a:r>
          </a:p>
          <a:p>
            <a:pPr lvl="0"/>
            <a:r>
              <a:rPr lang="cs-CZ" dirty="0"/>
              <a:t>Identifikaci uživatelů</a:t>
            </a:r>
          </a:p>
          <a:p>
            <a:pPr lvl="0"/>
            <a:r>
              <a:rPr lang="cs-CZ" dirty="0"/>
              <a:t>Vymezení hranic systému</a:t>
            </a:r>
          </a:p>
          <a:p>
            <a:pPr lvl="0"/>
            <a:r>
              <a:rPr lang="cs-CZ" dirty="0"/>
              <a:t>Závěry z analýzy požadavků na systém</a:t>
            </a:r>
          </a:p>
          <a:p>
            <a:pPr lvl="0"/>
            <a:r>
              <a:rPr lang="cs-CZ" dirty="0"/>
              <a:t>Návrh hlavních funkčních celků (subsystémů)</a:t>
            </a:r>
          </a:p>
          <a:p>
            <a:pPr lvl="0"/>
            <a:r>
              <a:rPr lang="cs-CZ" dirty="0"/>
              <a:t>Události, na které systém musí reagovat</a:t>
            </a:r>
          </a:p>
          <a:p>
            <a:pPr lvl="0"/>
            <a:r>
              <a:rPr lang="cs-CZ" dirty="0"/>
              <a:t>Odhad a návrh datové základny</a:t>
            </a:r>
          </a:p>
          <a:p>
            <a:pPr lvl="0"/>
            <a:r>
              <a:rPr lang="cs-CZ" dirty="0"/>
              <a:t>Technické řešení</a:t>
            </a:r>
          </a:p>
          <a:p>
            <a:pPr lvl="0"/>
            <a:r>
              <a:rPr lang="cs-CZ" dirty="0"/>
              <a:t>Řešení prototypu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4292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Detailní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Model systému – podklad pro implementaci</a:t>
            </a:r>
          </a:p>
          <a:p>
            <a:r>
              <a:rPr lang="cs-CZ" dirty="0" smtClean="0"/>
              <a:t>Obsahuje:</a:t>
            </a:r>
          </a:p>
          <a:p>
            <a:pPr lvl="1"/>
            <a:r>
              <a:rPr lang="cs-CZ" dirty="0"/>
              <a:t>Popis požadovaných funkcí</a:t>
            </a:r>
          </a:p>
          <a:p>
            <a:pPr lvl="1"/>
            <a:r>
              <a:rPr lang="cs-CZ" dirty="0"/>
              <a:t>Popis datových struktur</a:t>
            </a:r>
          </a:p>
          <a:p>
            <a:pPr lvl="1"/>
            <a:r>
              <a:rPr lang="cs-CZ" dirty="0"/>
              <a:t>Uživatelské rozhraní</a:t>
            </a:r>
          </a:p>
          <a:p>
            <a:pPr lvl="1"/>
            <a:r>
              <a:rPr lang="cs-CZ" dirty="0"/>
              <a:t>Návrh softwarové struktury systému (hierarchie modulů, knihovny…)</a:t>
            </a:r>
          </a:p>
          <a:p>
            <a:pPr lvl="1"/>
            <a:r>
              <a:rPr lang="cs-CZ" dirty="0"/>
              <a:t>Hardwarová a síťová architektura</a:t>
            </a:r>
          </a:p>
          <a:p>
            <a:pPr lvl="1"/>
            <a:r>
              <a:rPr lang="cs-CZ" dirty="0"/>
              <a:t>Způsob testování systému</a:t>
            </a:r>
          </a:p>
          <a:p>
            <a:pPr lvl="1"/>
            <a:r>
              <a:rPr lang="cs-CZ" dirty="0"/>
              <a:t>Akceptační testy</a:t>
            </a:r>
          </a:p>
          <a:p>
            <a:pPr lvl="1"/>
            <a:r>
              <a:rPr lang="cs-CZ" dirty="0"/>
              <a:t>Návrh zavádění IS do provozu</a:t>
            </a:r>
          </a:p>
          <a:p>
            <a:pPr lvl="1"/>
            <a:r>
              <a:rPr lang="cs-CZ" dirty="0"/>
              <a:t>Řešení bezpečnosti a zálohování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7765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vývojových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Kdo bude projekt řídit</a:t>
            </a:r>
          </a:p>
          <a:p>
            <a:pPr lvl="0"/>
            <a:r>
              <a:rPr lang="cs-CZ" dirty="0"/>
              <a:t>Složení vývojového týmu</a:t>
            </a:r>
          </a:p>
          <a:p>
            <a:pPr lvl="0"/>
            <a:r>
              <a:rPr lang="cs-CZ" dirty="0"/>
              <a:t>Seznam úkolů a jejich priority</a:t>
            </a:r>
          </a:p>
          <a:p>
            <a:pPr lvl="0"/>
            <a:r>
              <a:rPr lang="cs-CZ" dirty="0"/>
              <a:t>Harmonogram</a:t>
            </a:r>
          </a:p>
          <a:p>
            <a:pPr lvl="0"/>
            <a:r>
              <a:rPr lang="cs-CZ" dirty="0"/>
              <a:t>Nároky na zdroje a finance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6633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pracnosti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Řádový</a:t>
            </a:r>
          </a:p>
          <a:p>
            <a:r>
              <a:rPr lang="cs-CZ" dirty="0" smtClean="0"/>
              <a:t>Předběžný </a:t>
            </a:r>
          </a:p>
          <a:p>
            <a:r>
              <a:rPr lang="cs-CZ" dirty="0" smtClean="0"/>
              <a:t>Realistický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odhadu pracnosti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Delfská věštírna – expertní odhady pro řádové ohodnocení </a:t>
            </a:r>
          </a:p>
          <a:p>
            <a:r>
              <a:rPr lang="cs-CZ" dirty="0" smtClean="0"/>
              <a:t>Analogie – v úvodu projektu</a:t>
            </a:r>
          </a:p>
          <a:p>
            <a:r>
              <a:rPr lang="cs-CZ" dirty="0" smtClean="0"/>
              <a:t>Analýza funkčních bodů – na konci detailního návrhu, kdy je jasná struktura a obsah databáze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Empirické</a:t>
            </a:r>
          </a:p>
          <a:p>
            <a:r>
              <a:rPr lang="cs-CZ" dirty="0" smtClean="0"/>
              <a:t>Exaktní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Workflow</a:t>
            </a:r>
            <a:r>
              <a:rPr lang="cs-CZ" dirty="0" smtClean="0"/>
              <a:t> – schéma provádění procesu</a:t>
            </a:r>
          </a:p>
          <a:p>
            <a:r>
              <a:rPr lang="cs-CZ" dirty="0" err="1" smtClean="0"/>
              <a:t>Storyboard</a:t>
            </a:r>
            <a:r>
              <a:rPr lang="cs-CZ" dirty="0" smtClean="0"/>
              <a:t> – scénáře; spojené </a:t>
            </a:r>
            <a:r>
              <a:rPr lang="cs-CZ" dirty="0"/>
              <a:t>s případy užití slouží jako základ pro prototypy uživatelského </a:t>
            </a:r>
            <a:r>
              <a:rPr lang="cs-CZ" dirty="0" err="1"/>
              <a:t>rozhran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28058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Wireframe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„drátěný“ model – vytvořený vzhled obrazovek</a:t>
            </a:r>
          </a:p>
          <a:p>
            <a:r>
              <a:rPr lang="cs-CZ" dirty="0" smtClean="0"/>
              <a:t>Často u návrhu webu</a:t>
            </a:r>
          </a:p>
          <a:p>
            <a:pPr lvl="1"/>
            <a:r>
              <a:rPr lang="cs-CZ" dirty="0" smtClean="0"/>
              <a:t>„</a:t>
            </a:r>
            <a:r>
              <a:rPr lang="en-US" dirty="0" smtClean="0"/>
              <a:t>visual representation of content layout in a website design</a:t>
            </a:r>
            <a:r>
              <a:rPr lang="cs-CZ" dirty="0" smtClean="0"/>
              <a:t>“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netdna.webdesignerdepot.com/uploads/wireframes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914900" cy="413385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5576" y="5877272"/>
            <a:ext cx="7272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Zdroj: http://www.</a:t>
            </a:r>
            <a:r>
              <a:rPr lang="cs-CZ" sz="1200" dirty="0" err="1" smtClean="0"/>
              <a:t>webdesignerdepot.com</a:t>
            </a:r>
            <a:r>
              <a:rPr lang="cs-CZ" sz="1200" dirty="0" smtClean="0"/>
              <a:t>/2009/07/</a:t>
            </a:r>
            <a:r>
              <a:rPr lang="cs-CZ" sz="1200" dirty="0" err="1" smtClean="0"/>
              <a:t>using</a:t>
            </a:r>
            <a:r>
              <a:rPr lang="cs-CZ" sz="1200" dirty="0" smtClean="0"/>
              <a:t>-</a:t>
            </a:r>
            <a:r>
              <a:rPr lang="cs-CZ" sz="1200" dirty="0" err="1" smtClean="0"/>
              <a:t>wireframes</a:t>
            </a:r>
            <a:r>
              <a:rPr lang="cs-CZ" sz="1200" dirty="0" smtClean="0"/>
              <a:t>-to-</a:t>
            </a:r>
            <a:r>
              <a:rPr lang="cs-CZ" sz="1200" dirty="0" err="1" smtClean="0"/>
              <a:t>streamline</a:t>
            </a:r>
            <a:r>
              <a:rPr lang="cs-CZ" sz="1200" dirty="0" smtClean="0"/>
              <a:t>-</a:t>
            </a:r>
            <a:r>
              <a:rPr lang="cs-CZ" sz="1200" dirty="0" err="1" smtClean="0"/>
              <a:t>your</a:t>
            </a:r>
            <a:r>
              <a:rPr lang="cs-CZ" sz="1200" dirty="0" smtClean="0"/>
              <a:t>-</a:t>
            </a:r>
            <a:r>
              <a:rPr lang="cs-CZ" sz="1200" dirty="0" err="1" smtClean="0"/>
              <a:t>development</a:t>
            </a:r>
            <a:r>
              <a:rPr lang="cs-CZ" sz="1200" dirty="0" smtClean="0"/>
              <a:t>-</a:t>
            </a:r>
            <a:r>
              <a:rPr lang="cs-CZ" sz="1200" dirty="0" err="1" smtClean="0"/>
              <a:t>process</a:t>
            </a:r>
            <a:r>
              <a:rPr lang="cs-CZ" sz="1200" dirty="0" smtClean="0"/>
              <a:t>/</a:t>
            </a:r>
            <a:endParaRPr lang="cs-CZ" sz="1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Prototyp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Řešení problémů z analýzy požadavků</a:t>
            </a:r>
          </a:p>
          <a:p>
            <a:r>
              <a:rPr lang="cs-CZ" dirty="0" err="1" smtClean="0"/>
              <a:t>Mock</a:t>
            </a:r>
            <a:r>
              <a:rPr lang="cs-CZ" dirty="0" smtClean="0"/>
              <a:t>-up – ukázka, jak bude aplikace vypadat</a:t>
            </a:r>
          </a:p>
          <a:p>
            <a:r>
              <a:rPr lang="cs-CZ" dirty="0" smtClean="0"/>
              <a:t>Cílem je předvést řešení uživateli, aby se k němu mohl vyjádřit</a:t>
            </a:r>
          </a:p>
          <a:p>
            <a:r>
              <a:rPr lang="cs-CZ" dirty="0" smtClean="0"/>
              <a:t>Neúplná verze nebo část systému - demonstruje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0784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business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</a:p>
          <a:p>
            <a:pPr lvl="1"/>
            <a:r>
              <a:rPr lang="cs-CZ" dirty="0" smtClean="0"/>
              <a:t>BPMN diagramy</a:t>
            </a:r>
          </a:p>
          <a:p>
            <a:pPr lvl="1"/>
            <a:r>
              <a:rPr lang="cs-CZ" dirty="0" smtClean="0"/>
              <a:t>BPML - Business </a:t>
            </a:r>
            <a:r>
              <a:rPr lang="cs-CZ" dirty="0" err="1" smtClean="0"/>
              <a:t>Process</a:t>
            </a:r>
            <a:r>
              <a:rPr lang="cs-CZ" dirty="0" smtClean="0"/>
              <a:t> Modeling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1"/>
            <a:r>
              <a:rPr lang="cs-CZ" dirty="0" smtClean="0"/>
              <a:t>BPEL – Business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Execution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 lvl="2"/>
            <a:r>
              <a:rPr lang="cs-CZ" dirty="0" smtClean="0"/>
              <a:t>Pro web aplikace</a:t>
            </a:r>
            <a:r>
              <a:rPr lang="cs-CZ" smtClean="0"/>
              <a:t>, standard OASIS</a:t>
            </a:r>
            <a:endParaRPr lang="cs-CZ" dirty="0" smtClean="0"/>
          </a:p>
          <a:p>
            <a:pPr lvl="1"/>
            <a:r>
              <a:rPr lang="cs-CZ" dirty="0" smtClean="0"/>
              <a:t>UML (diagram aktivit, stavový, sekvenční…)</a:t>
            </a:r>
          </a:p>
          <a:p>
            <a:pPr lvl="1"/>
            <a:r>
              <a:rPr lang="cs-CZ" dirty="0" err="1" smtClean="0"/>
              <a:t>Petriho</a:t>
            </a:r>
            <a:r>
              <a:rPr lang="cs-CZ" dirty="0" smtClean="0"/>
              <a:t> sítě (modelování paralelních procesů)</a:t>
            </a:r>
          </a:p>
          <a:p>
            <a:pPr lvl="1"/>
            <a:r>
              <a:rPr lang="cs-CZ" dirty="0" err="1" smtClean="0"/>
              <a:t>Erikss</a:t>
            </a:r>
            <a:r>
              <a:rPr lang="cs-CZ" dirty="0" smtClean="0"/>
              <a:t>-P diagram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Model-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endParaRPr lang="cs-CZ" dirty="0" smtClean="0"/>
          </a:p>
          <a:p>
            <a:r>
              <a:rPr lang="cs-CZ" dirty="0" smtClean="0"/>
              <a:t>Oddělení analytického (konceptuálního) pohledu a pohledu návrhu (implementace)</a:t>
            </a:r>
          </a:p>
          <a:p>
            <a:pPr lvl="1"/>
            <a:r>
              <a:rPr lang="cs-CZ" dirty="0" smtClean="0"/>
              <a:t>CIM - model nezávislý na počítačovém zpracování</a:t>
            </a:r>
          </a:p>
          <a:p>
            <a:pPr lvl="1"/>
            <a:r>
              <a:rPr lang="cs-CZ" dirty="0" smtClean="0"/>
              <a:t>PIM – </a:t>
            </a:r>
            <a:r>
              <a:rPr lang="cs-CZ" dirty="0" err="1" smtClean="0"/>
              <a:t>platformně</a:t>
            </a:r>
            <a:r>
              <a:rPr lang="cs-CZ" dirty="0" smtClean="0"/>
              <a:t> nezávislý model</a:t>
            </a:r>
          </a:p>
          <a:p>
            <a:pPr lvl="1"/>
            <a:r>
              <a:rPr lang="cs-CZ" dirty="0" smtClean="0"/>
              <a:t>PSM – </a:t>
            </a:r>
            <a:r>
              <a:rPr lang="cs-CZ" dirty="0" err="1" smtClean="0"/>
              <a:t>platformně</a:t>
            </a:r>
            <a:r>
              <a:rPr lang="cs-CZ" dirty="0" smtClean="0"/>
              <a:t> specifický model</a:t>
            </a:r>
          </a:p>
          <a:p>
            <a:pPr lvl="1"/>
            <a:r>
              <a:rPr lang="cs-CZ" dirty="0" err="1" smtClean="0"/>
              <a:t>Code</a:t>
            </a:r>
            <a:r>
              <a:rPr lang="cs-CZ" dirty="0" smtClean="0"/>
              <a:t> – zdrojový kód</a:t>
            </a:r>
          </a:p>
          <a:p>
            <a:r>
              <a:rPr lang="cs-CZ" dirty="0" smtClean="0"/>
              <a:t>Cíl – snížení nákladů na údržbu aplikací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MVC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Model-</a:t>
            </a:r>
            <a:r>
              <a:rPr lang="cs-CZ" dirty="0" err="1" smtClean="0"/>
              <a:t>View</a:t>
            </a:r>
            <a:r>
              <a:rPr lang="cs-CZ" dirty="0" smtClean="0"/>
              <a:t>-</a:t>
            </a:r>
            <a:r>
              <a:rPr lang="cs-CZ" dirty="0" err="1" smtClean="0"/>
              <a:t>Control</a:t>
            </a:r>
            <a:endParaRPr lang="cs-CZ" dirty="0" smtClean="0"/>
          </a:p>
          <a:p>
            <a:r>
              <a:rPr lang="cs-CZ" dirty="0" smtClean="0"/>
              <a:t>Odděluje uživatelskou grafiku od interakce a dat</a:t>
            </a:r>
          </a:p>
          <a:p>
            <a:pPr lvl="1"/>
            <a:r>
              <a:rPr lang="cs-CZ" dirty="0"/>
              <a:t>Komponenta </a:t>
            </a:r>
            <a:r>
              <a:rPr lang="cs-CZ" dirty="0">
                <a:solidFill>
                  <a:srgbClr val="0070C0"/>
                </a:solidFill>
              </a:rPr>
              <a:t>Model</a:t>
            </a:r>
            <a:r>
              <a:rPr lang="cs-CZ" dirty="0"/>
              <a:t> spravuje systémová data a operace asociované těmto datům</a:t>
            </a:r>
          </a:p>
          <a:p>
            <a:pPr lvl="1"/>
            <a:r>
              <a:rPr lang="cs-CZ" dirty="0"/>
              <a:t>Komponenta </a:t>
            </a:r>
            <a:r>
              <a:rPr lang="cs-CZ" dirty="0" err="1">
                <a:solidFill>
                  <a:srgbClr val="0070C0"/>
                </a:solidFill>
              </a:rPr>
              <a:t>View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definuje, jak jsou data ukázána uživateli</a:t>
            </a:r>
          </a:p>
          <a:p>
            <a:pPr lvl="1"/>
            <a:r>
              <a:rPr lang="cs-CZ" dirty="0"/>
              <a:t>Komponenta </a:t>
            </a:r>
            <a:r>
              <a:rPr lang="cs-CZ" dirty="0" err="1">
                <a:solidFill>
                  <a:srgbClr val="0070C0"/>
                </a:solidFill>
              </a:rPr>
              <a:t>Controller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spravuje uživatelskou interakci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0697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CSF – </a:t>
            </a:r>
            <a:r>
              <a:rPr lang="cs-CZ" b="1" dirty="0" err="1" smtClean="0"/>
              <a:t>Critical</a:t>
            </a:r>
            <a:r>
              <a:rPr lang="cs-CZ" b="1" dirty="0" smtClean="0"/>
              <a:t> </a:t>
            </a:r>
            <a:r>
              <a:rPr lang="cs-CZ" b="1" dirty="0" err="1" smtClean="0"/>
              <a:t>Success</a:t>
            </a:r>
            <a:r>
              <a:rPr lang="cs-CZ" b="1" dirty="0" smtClean="0"/>
              <a:t> </a:t>
            </a:r>
            <a:r>
              <a:rPr lang="cs-CZ" b="1" dirty="0" err="1" smtClean="0"/>
              <a:t>Factors</a:t>
            </a:r>
            <a:endParaRPr lang="cs-CZ" b="1" dirty="0" smtClean="0"/>
          </a:p>
          <a:p>
            <a:r>
              <a:rPr lang="cs-CZ" dirty="0" smtClean="0"/>
              <a:t>Cílem je nalézt faktory, na kterých závisí úspěch určitého záměru (projektu)</a:t>
            </a:r>
          </a:p>
          <a:p>
            <a:r>
              <a:rPr lang="cs-CZ" dirty="0" smtClean="0"/>
              <a:t>Strategické plánování</a:t>
            </a:r>
          </a:p>
          <a:p>
            <a:r>
              <a:rPr lang="cs-CZ" dirty="0" smtClean="0"/>
              <a:t>Důležitá je přesná definice úspěchu</a:t>
            </a:r>
          </a:p>
          <a:p>
            <a:r>
              <a:rPr lang="cs-CZ" dirty="0" smtClean="0"/>
              <a:t>Na základě nalezení kritických faktorů lze sestavit plán akcí</a:t>
            </a: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mtClean="0"/>
              <a:t>Dotazy?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90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metody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Analogie (porovnání s obdobnými systémy)</a:t>
            </a:r>
          </a:p>
          <a:p>
            <a:pPr lvl="0"/>
            <a:r>
              <a:rPr lang="cs-CZ" dirty="0" smtClean="0"/>
              <a:t>Pozorování</a:t>
            </a:r>
          </a:p>
          <a:p>
            <a:pPr lvl="0"/>
            <a:r>
              <a:rPr lang="cs-CZ" dirty="0" smtClean="0"/>
              <a:t>Rozhovor s uživateli</a:t>
            </a:r>
          </a:p>
          <a:p>
            <a:pPr lvl="0"/>
            <a:r>
              <a:rPr lang="cs-CZ" dirty="0" smtClean="0"/>
              <a:t>Dotazník</a:t>
            </a:r>
          </a:p>
          <a:p>
            <a:pPr lvl="0"/>
            <a:r>
              <a:rPr lang="cs-CZ" dirty="0" smtClean="0"/>
              <a:t>Test</a:t>
            </a:r>
          </a:p>
          <a:p>
            <a:pPr lvl="0"/>
            <a:r>
              <a:rPr lang="cs-CZ" dirty="0" smtClean="0"/>
              <a:t>Experiment</a:t>
            </a:r>
          </a:p>
          <a:p>
            <a:pPr lvl="0"/>
            <a:r>
              <a:rPr lang="cs-CZ" dirty="0" smtClean="0"/>
              <a:t>Měření</a:t>
            </a:r>
          </a:p>
          <a:p>
            <a:pPr lvl="0"/>
            <a:r>
              <a:rPr lang="cs-CZ" dirty="0" smtClean="0"/>
              <a:t>Studium dokumentací</a:t>
            </a:r>
          </a:p>
          <a:p>
            <a:pPr lvl="0"/>
            <a:r>
              <a:rPr lang="cs-CZ" dirty="0" smtClean="0"/>
              <a:t>Workshop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Exaktní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Klasifikační analýza – třídění jevů do skupin</a:t>
            </a:r>
          </a:p>
          <a:p>
            <a:pPr lvl="0"/>
            <a:r>
              <a:rPr lang="cs-CZ" dirty="0" smtClean="0"/>
              <a:t>Funkční (vztahová) analýza – hledáme závislosti mezi prvky, zejména funkční závislosti, tento typ analýzy je zaměřen na strukturu</a:t>
            </a:r>
          </a:p>
          <a:p>
            <a:pPr lvl="0"/>
            <a:r>
              <a:rPr lang="cs-CZ" dirty="0" smtClean="0"/>
              <a:t>Kauzální (příčinná) analýza</a:t>
            </a:r>
          </a:p>
          <a:p>
            <a:pPr lvl="0"/>
            <a:r>
              <a:rPr lang="cs-CZ" dirty="0" smtClean="0"/>
              <a:t>Systémová analýza</a:t>
            </a:r>
          </a:p>
          <a:p>
            <a:pPr lvl="0"/>
            <a:r>
              <a:rPr lang="cs-CZ" dirty="0" smtClean="0"/>
              <a:t>Srovnávací analýza</a:t>
            </a:r>
          </a:p>
          <a:p>
            <a:pPr lvl="0"/>
            <a:r>
              <a:rPr lang="cs-CZ" dirty="0" smtClean="0"/>
              <a:t>Hodnotová analýza</a:t>
            </a:r>
          </a:p>
          <a:p>
            <a:pPr lvl="0"/>
            <a:r>
              <a:rPr lang="cs-CZ" dirty="0" smtClean="0"/>
              <a:t>Rozhodovací analýza</a:t>
            </a:r>
          </a:p>
          <a:p>
            <a:pPr lvl="0"/>
            <a:r>
              <a:rPr lang="cs-CZ" dirty="0" smtClean="0"/>
              <a:t>Organizační analýza</a:t>
            </a:r>
          </a:p>
          <a:p>
            <a:pPr lvl="0"/>
            <a:r>
              <a:rPr lang="cs-CZ" dirty="0" smtClean="0"/>
              <a:t>Informační analýza</a:t>
            </a:r>
          </a:p>
          <a:p>
            <a:pPr lvl="0"/>
            <a:r>
              <a:rPr lang="cs-CZ" dirty="0" err="1" smtClean="0"/>
              <a:t>Multikriteriální</a:t>
            </a:r>
            <a:r>
              <a:rPr lang="cs-CZ" dirty="0" smtClean="0"/>
              <a:t> analýza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analýz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požadavků</a:t>
            </a:r>
          </a:p>
          <a:p>
            <a:r>
              <a:rPr lang="cs-CZ" dirty="0" smtClean="0"/>
              <a:t>Analýza trhu</a:t>
            </a:r>
          </a:p>
          <a:p>
            <a:r>
              <a:rPr lang="cs-CZ" dirty="0" smtClean="0"/>
              <a:t>Analýza technologií</a:t>
            </a:r>
          </a:p>
          <a:p>
            <a:r>
              <a:rPr lang="cs-CZ" dirty="0" smtClean="0"/>
              <a:t>Analýza vnitřních funkcí</a:t>
            </a:r>
          </a:p>
          <a:p>
            <a:r>
              <a:rPr lang="cs-CZ" dirty="0" smtClean="0"/>
              <a:t>Analýza datová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88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Hrubá (globální) </a:t>
            </a:r>
            <a:r>
              <a:rPr lang="cs-CZ" dirty="0" smtClean="0"/>
              <a:t>analýza – cíl, koncepce, architektura…</a:t>
            </a:r>
            <a:endParaRPr lang="cs-CZ" dirty="0" smtClean="0"/>
          </a:p>
          <a:p>
            <a:r>
              <a:rPr lang="cs-CZ" dirty="0" smtClean="0"/>
              <a:t>Analýza požadavků</a:t>
            </a:r>
          </a:p>
          <a:p>
            <a:r>
              <a:rPr lang="cs-CZ" dirty="0" smtClean="0"/>
              <a:t>Detailní </a:t>
            </a:r>
            <a:r>
              <a:rPr lang="cs-CZ" dirty="0" smtClean="0"/>
              <a:t>analýza (logický model, funkční specifikace…)</a:t>
            </a:r>
            <a:endParaRPr lang="cs-CZ" dirty="0" smtClean="0"/>
          </a:p>
          <a:p>
            <a:r>
              <a:rPr lang="cs-CZ" dirty="0" smtClean="0"/>
              <a:t>Prototyp - </a:t>
            </a:r>
            <a:r>
              <a:rPr lang="cs-CZ" dirty="0" err="1" smtClean="0"/>
              <a:t>Wireframe</a:t>
            </a:r>
            <a:r>
              <a:rPr lang="cs-CZ" dirty="0" smtClean="0"/>
              <a:t>, </a:t>
            </a:r>
            <a:r>
              <a:rPr lang="cs-CZ" dirty="0" err="1" smtClean="0"/>
              <a:t>Mockup</a:t>
            </a:r>
            <a:r>
              <a:rPr lang="cs-CZ" dirty="0" smtClean="0"/>
              <a:t>, …</a:t>
            </a:r>
            <a:endParaRPr lang="cs-CZ" dirty="0" smtClean="0"/>
          </a:p>
          <a:p>
            <a:pPr lvl="1"/>
            <a:r>
              <a:rPr lang="cs-CZ" dirty="0" err="1" smtClean="0"/>
              <a:t>Evolutionary</a:t>
            </a:r>
            <a:r>
              <a:rPr lang="cs-CZ" dirty="0" smtClean="0"/>
              <a:t> x </a:t>
            </a:r>
            <a:r>
              <a:rPr lang="cs-CZ" dirty="0" err="1" smtClean="0"/>
              <a:t>through</a:t>
            </a:r>
            <a:r>
              <a:rPr lang="cs-CZ" dirty="0" smtClean="0"/>
              <a:t>-</a:t>
            </a:r>
            <a:r>
              <a:rPr lang="cs-CZ" dirty="0" err="1" smtClean="0"/>
              <a:t>away</a:t>
            </a:r>
            <a:endParaRPr lang="cs-CZ" dirty="0" smtClean="0"/>
          </a:p>
          <a:p>
            <a:pPr lvl="1"/>
            <a:r>
              <a:rPr lang="cs-CZ" dirty="0" smtClean="0"/>
              <a:t>Horizontální, vertikální</a:t>
            </a:r>
          </a:p>
          <a:p>
            <a:pPr lvl="1"/>
            <a:r>
              <a:rPr lang="cs-CZ" dirty="0" err="1" smtClean="0"/>
              <a:t>Fidelity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1575</Words>
  <Application>Microsoft Office PowerPoint</Application>
  <PresentationFormat>Předvádění na obrazovce (4:3)</PresentationFormat>
  <Paragraphs>337</Paragraphs>
  <Slides>58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ANALÝZA A PROJEKTOVÁNÍ SYSTÉMŮ Analýza</vt:lpstr>
      <vt:lpstr>Analýza</vt:lpstr>
      <vt:lpstr>Prezentace aplikace PowerPoint</vt:lpstr>
      <vt:lpstr>Cíl analýzy</vt:lpstr>
      <vt:lpstr>Základní metody</vt:lpstr>
      <vt:lpstr>Empirické metody analýzy</vt:lpstr>
      <vt:lpstr>Exaktní metody</vt:lpstr>
      <vt:lpstr>Druhy analýz</vt:lpstr>
      <vt:lpstr>Analýza IS</vt:lpstr>
      <vt:lpstr>Hrubá analýza</vt:lpstr>
      <vt:lpstr>Analýza požadavků</vt:lpstr>
      <vt:lpstr>Analýza požadavků</vt:lpstr>
      <vt:lpstr>Analýza požadavků</vt:lpstr>
      <vt:lpstr>Analýza požadavků</vt:lpstr>
      <vt:lpstr>Analýza požadavků - cíle</vt:lpstr>
      <vt:lpstr>Analýza požadavků</vt:lpstr>
      <vt:lpstr>Omezení</vt:lpstr>
      <vt:lpstr>Plánování interview</vt:lpstr>
      <vt:lpstr>Interview</vt:lpstr>
      <vt:lpstr>Interview</vt:lpstr>
      <vt:lpstr>Dotazníky</vt:lpstr>
      <vt:lpstr>Dotazníky</vt:lpstr>
      <vt:lpstr>Škály</vt:lpstr>
      <vt:lpstr>Pozorování</vt:lpstr>
      <vt:lpstr>Pozorování</vt:lpstr>
      <vt:lpstr>JAD</vt:lpstr>
      <vt:lpstr>Požadavky</vt:lpstr>
      <vt:lpstr>Testy specifikace - chyby</vt:lpstr>
      <vt:lpstr>Mimofunkční požadavky</vt:lpstr>
      <vt:lpstr>Nejčastější produktové požadavky</vt:lpstr>
      <vt:lpstr>Externí požadavky</vt:lpstr>
      <vt:lpstr>Metriky pro specifikaci požadavků</vt:lpstr>
      <vt:lpstr>Metriky pro specifikaci požadavků</vt:lpstr>
      <vt:lpstr>Problémy analýzy požadavků</vt:lpstr>
      <vt:lpstr>Problém analýzy požadavků</vt:lpstr>
      <vt:lpstr>Forma zápisu požadavků</vt:lpstr>
      <vt:lpstr>Zápis požadavků v přirozeném jazyce</vt:lpstr>
      <vt:lpstr>Scénáře</vt:lpstr>
      <vt:lpstr>Scénáře - struktura</vt:lpstr>
      <vt:lpstr>Případy použití (Use Case)</vt:lpstr>
      <vt:lpstr>Strukturovaná specifikace požadavků</vt:lpstr>
      <vt:lpstr>Validace a verifikace</vt:lpstr>
      <vt:lpstr>Business Rules</vt:lpstr>
      <vt:lpstr>Správa požadavků</vt:lpstr>
      <vt:lpstr>Návrh řešení</vt:lpstr>
      <vt:lpstr>Detailní analýza</vt:lpstr>
      <vt:lpstr>Plán vývojových prací</vt:lpstr>
      <vt:lpstr>Odhad pracnosti</vt:lpstr>
      <vt:lpstr>Metody odhadu pracnosti</vt:lpstr>
      <vt:lpstr>Prezentace aplikace PowerPoint</vt:lpstr>
      <vt:lpstr>Wireframe</vt:lpstr>
      <vt:lpstr>Prezentace aplikace PowerPoint</vt:lpstr>
      <vt:lpstr>Prototyp</vt:lpstr>
      <vt:lpstr>Analýza business procesů</vt:lpstr>
      <vt:lpstr>MDA</vt:lpstr>
      <vt:lpstr>MVC</vt:lpstr>
      <vt:lpstr>CSF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Strukturovaná analýza</dc:title>
  <dc:creator>Spravce</dc:creator>
  <cp:lastModifiedBy>uzivatel</cp:lastModifiedBy>
  <cp:revision>67</cp:revision>
  <dcterms:created xsi:type="dcterms:W3CDTF">2012-03-12T14:32:21Z</dcterms:created>
  <dcterms:modified xsi:type="dcterms:W3CDTF">2016-02-15T15:11:24Z</dcterms:modified>
</cp:coreProperties>
</file>